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3" r:id="rId3"/>
    <p:sldId id="257" r:id="rId4"/>
    <p:sldId id="264" r:id="rId5"/>
    <p:sldId id="267" r:id="rId6"/>
    <p:sldId id="276" r:id="rId7"/>
    <p:sldId id="277" r:id="rId8"/>
    <p:sldId id="278" r:id="rId9"/>
    <p:sldId id="289" r:id="rId10"/>
    <p:sldId id="297" r:id="rId11"/>
    <p:sldId id="268" r:id="rId12"/>
    <p:sldId id="269" r:id="rId13"/>
    <p:sldId id="279" r:id="rId14"/>
    <p:sldId id="280" r:id="rId15"/>
    <p:sldId id="281" r:id="rId16"/>
    <p:sldId id="282" r:id="rId17"/>
    <p:sldId id="283" r:id="rId18"/>
    <p:sldId id="284" r:id="rId19"/>
    <p:sldId id="287" r:id="rId20"/>
    <p:sldId id="290" r:id="rId21"/>
    <p:sldId id="288" r:id="rId22"/>
    <p:sldId id="258" r:id="rId23"/>
    <p:sldId id="299" r:id="rId24"/>
    <p:sldId id="285" r:id="rId25"/>
    <p:sldId id="286" r:id="rId26"/>
    <p:sldId id="291" r:id="rId27"/>
    <p:sldId id="295" r:id="rId28"/>
    <p:sldId id="301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E6C"/>
    <a:srgbClr val="67C844"/>
    <a:srgbClr val="3ADA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1848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Овал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B08467A-B883-46DD-ACDF-47B6A94CD8E8}" type="datetimeFigureOut">
              <a:rPr lang="ru-RU"/>
              <a:pPr>
                <a:defRPr/>
              </a:pPr>
              <a:t>21.04.2020</a:t>
            </a:fld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97A94D1-A46C-438F-B62F-ACAB6FD407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250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9442E-1E22-4470-80B1-45B9438CCABA}" type="datetimeFigureOut">
              <a:rPr lang="ru-RU"/>
              <a:pPr>
                <a:defRPr/>
              </a:pPr>
              <a:t>21.04.2020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7849D-CE44-405A-8CA5-73B15A47B2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959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Овал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Овал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991F4B-6962-40EB-8161-0209E2A843FE}" type="datetimeFigureOut">
              <a:rPr lang="ru-RU"/>
              <a:pPr>
                <a:defRPr/>
              </a:pPr>
              <a:t>21.04.2020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0D4D64A-C05A-46F5-B898-BC91442202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830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ECAE8-0A9A-4FE4-AD22-4AA41B657461}" type="datetimeFigureOut">
              <a:rPr lang="ru-RU"/>
              <a:pPr>
                <a:defRPr/>
              </a:pPr>
              <a:t>21.04.2020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A5A24-614D-41ED-92C2-63A353FD68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06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B0ABDB-75FA-4482-85B7-57224391FC17}" type="datetimeFigureOut">
              <a:rPr lang="ru-RU"/>
              <a:pPr>
                <a:defRPr/>
              </a:pPr>
              <a:t>21.04.2020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D9D34EF-93DC-4763-8786-2B02C9259C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455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6BC4A-E9DF-44DE-91B5-89018B97BF1D}" type="datetimeFigureOut">
              <a:rPr lang="ru-RU"/>
              <a:pPr>
                <a:defRPr/>
              </a:pPr>
              <a:t>21.04.2020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B05C3-AE01-4914-B217-8CB6C37388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978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Прямоугольник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5572535-0333-4FA9-A69C-BCA2553F8579}" type="datetimeFigureOut">
              <a:rPr lang="ru-RU"/>
              <a:pPr>
                <a:defRPr/>
              </a:pPr>
              <a:t>21.04.2020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A41D11E-A9C8-4D9B-8BBC-C0CE62F7DF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352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E35CFB6-8D13-4C5C-901B-6D3B05E14E53}" type="datetimeFigureOut">
              <a:rPr lang="ru-RU"/>
              <a:pPr>
                <a:defRPr/>
              </a:pPr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F5B7F5F-EB3E-4F9D-8ED6-44FB338314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732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Блок-схема: процесс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C6C1528-A02F-4F42-B49F-087E301CD96A}" type="datetimeFigureOut">
              <a:rPr lang="ru-RU"/>
              <a:pPr>
                <a:defRPr/>
              </a:pPr>
              <a:t>21.04.2020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B5C45B0-988C-4B79-9FF0-8332C5058D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49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27B0C-3005-44E0-9A54-AB709EB529BF}" type="datetimeFigureOut">
              <a:rPr lang="ru-RU"/>
              <a:pPr>
                <a:defRPr/>
              </a:pPr>
              <a:t>21.04.2020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BC22B-830E-4F81-A7F9-236F15A299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593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CE5F6-D223-4A6B-810F-3851CCC2533B}" type="datetimeFigureOut">
              <a:rPr lang="ru-RU"/>
              <a:pPr>
                <a:defRPr/>
              </a:pPr>
              <a:t>21.04.2020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F2D84-8503-4F39-B204-3E51A96DE8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057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1F5FC358-2BBE-4898-96F2-8872FE7F9EC8}" type="datetimeFigureOut">
              <a:rPr lang="ru-RU"/>
              <a:pPr>
                <a:defRPr/>
              </a:pPr>
              <a:t>21.04.2020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85402E09-0C40-4417-97ED-B0489DEC5E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67" r:id="rId2"/>
    <p:sldLayoutId id="2147483873" r:id="rId3"/>
    <p:sldLayoutId id="2147483868" r:id="rId4"/>
    <p:sldLayoutId id="2147483874" r:id="rId5"/>
    <p:sldLayoutId id="2147483869" r:id="rId6"/>
    <p:sldLayoutId id="2147483875" r:id="rId7"/>
    <p:sldLayoutId id="2147483876" r:id="rId8"/>
    <p:sldLayoutId id="2147483877" r:id="rId9"/>
    <p:sldLayoutId id="2147483870" r:id="rId10"/>
    <p:sldLayoutId id="21474838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300" kern="1200">
          <a:solidFill>
            <a:srgbClr val="5A4C38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A4C38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A4C38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A4C38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A4C38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A4C38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A4C38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A4C38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A4C38"/>
          </a:solidFill>
          <a:latin typeface="Corbel" pitchFamily="34" charset="0"/>
        </a:defRPr>
      </a:lvl9pPr>
      <a:extLst/>
    </p:titleStyle>
    <p:bodyStyle>
      <a:lvl1pPr marL="365125" indent="-282575" algn="l" rtl="0" eaLnBrk="1" fontAlgn="base" hangingPunct="1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1" fontAlgn="base" hangingPunct="1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1" fontAlgn="base" hangingPunct="1">
        <a:spcBef>
          <a:spcPct val="20000"/>
        </a:spcBef>
        <a:spcAft>
          <a:spcPct val="0"/>
        </a:spcAft>
        <a:buClr>
          <a:srgbClr val="B5AE5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1" fontAlgn="base" hangingPunct="1">
        <a:spcBef>
          <a:spcPct val="20000"/>
        </a:spcBef>
        <a:spcAft>
          <a:spcPct val="0"/>
        </a:spcAft>
        <a:buClr>
          <a:srgbClr val="848058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slide" Target="slide6.xml"/><Relationship Id="rId7" Type="http://schemas.openxmlformats.org/officeDocument/2006/relationships/slide" Target="slide2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8.xml"/><Relationship Id="rId11" Type="http://schemas.openxmlformats.org/officeDocument/2006/relationships/slide" Target="slide27.xml"/><Relationship Id="rId5" Type="http://schemas.openxmlformats.org/officeDocument/2006/relationships/slide" Target="slide15.xml"/><Relationship Id="rId10" Type="http://schemas.openxmlformats.org/officeDocument/2006/relationships/slide" Target="slide26.xml"/><Relationship Id="rId4" Type="http://schemas.openxmlformats.org/officeDocument/2006/relationships/slide" Target="slide14.xml"/><Relationship Id="rId9" Type="http://schemas.openxmlformats.org/officeDocument/2006/relationships/slide" Target="slide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audio" Target="../media/audio1.wav"/><Relationship Id="rId7" Type="http://schemas.openxmlformats.org/officeDocument/2006/relationships/audio" Target="../media/audio2.wav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39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hoto.in.ck.ua/designpattern/54db/2fbb/5461/670e/f319/0200/spring-background1.11.jpg?142365618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38"/>
            <a:ext cx="9144000" cy="688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TextBox 3"/>
          <p:cNvSpPr txBox="1">
            <a:spLocks noChangeArrowheads="1"/>
          </p:cNvSpPr>
          <p:nvPr/>
        </p:nvSpPr>
        <p:spPr bwMode="auto">
          <a:xfrm>
            <a:off x="2411760" y="2019300"/>
            <a:ext cx="5040560" cy="304698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9600" b="1" dirty="0" smtClean="0">
                <a:solidFill>
                  <a:srgbClr val="67C844"/>
                </a:solidFill>
                <a:latin typeface="Calibri" pitchFamily="34" charset="0"/>
              </a:rPr>
              <a:t>Весна</a:t>
            </a:r>
          </a:p>
          <a:p>
            <a:pPr algn="ctr" eaLnBrk="1" hangingPunct="1">
              <a:defRPr/>
            </a:pPr>
            <a:endParaRPr lang="ru-RU" sz="9600" b="1" dirty="0" smtClean="0">
              <a:solidFill>
                <a:schemeClr val="accent3">
                  <a:lumMod val="7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3"/>
          <p:cNvSpPr txBox="1">
            <a:spLocks noChangeArrowheads="1"/>
          </p:cNvSpPr>
          <p:nvPr/>
        </p:nvSpPr>
        <p:spPr bwMode="auto">
          <a:xfrm>
            <a:off x="2987675" y="188913"/>
            <a:ext cx="3514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000" b="1">
                <a:solidFill>
                  <a:srgbClr val="67C844"/>
                </a:solidFill>
              </a:rPr>
              <a:t>Содержание</a:t>
            </a:r>
            <a:r>
              <a:rPr lang="ru-RU" sz="4000" b="1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9219" name="TextBox 1"/>
          <p:cNvSpPr txBox="1">
            <a:spLocks noChangeArrowheads="1"/>
          </p:cNvSpPr>
          <p:nvPr/>
        </p:nvSpPr>
        <p:spPr bwMode="auto">
          <a:xfrm>
            <a:off x="1908175" y="1341438"/>
            <a:ext cx="4796378" cy="5693866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eaLnBrk="1" hangingPunct="1">
              <a:buFont typeface="Wingdings" pitchFamily="2" charset="2"/>
              <a:buChar char="Ø"/>
              <a:defRPr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hlinkClick r:id="rId2" action="ppaction://hlinksldjump"/>
              </a:rPr>
              <a:t>Весенние месяцы</a:t>
            </a:r>
            <a:endParaRPr lang="ru-RU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 eaLnBrk="1" hangingPunct="1">
              <a:buFont typeface="Wingdings" pitchFamily="2" charset="2"/>
              <a:buChar char="Ø"/>
              <a:defRPr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hlinkClick r:id="rId3" action="ppaction://hlinksldjump"/>
              </a:rPr>
              <a:t>Приметы весны</a:t>
            </a:r>
            <a:endParaRPr lang="ru-RU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 eaLnBrk="1" hangingPunct="1">
              <a:buFont typeface="Wingdings" pitchFamily="2" charset="2"/>
              <a:buChar char="Ø"/>
              <a:defRPr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hlinkClick r:id="rId4" action="ppaction://hlinksldjump"/>
              </a:rPr>
              <a:t>Какая весна?</a:t>
            </a:r>
            <a:endParaRPr lang="ru-RU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 eaLnBrk="1" hangingPunct="1">
              <a:buFont typeface="Wingdings" pitchFamily="2" charset="2"/>
              <a:buChar char="Ø"/>
              <a:defRPr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hlinkClick r:id="rId5" action="ppaction://hlinksldjump"/>
              </a:rPr>
              <a:t>Исправь ошибку</a:t>
            </a:r>
            <a:endParaRPr lang="ru-RU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 eaLnBrk="1" hangingPunct="1">
              <a:buFont typeface="Wingdings" pitchFamily="2" charset="2"/>
              <a:buChar char="Ø"/>
              <a:defRPr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hlinkClick r:id="rId6" action="ppaction://hlinksldjump"/>
              </a:rPr>
              <a:t>Загадки</a:t>
            </a:r>
            <a:endParaRPr lang="ru-RU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 eaLnBrk="1" hangingPunct="1">
              <a:buFont typeface="Wingdings" pitchFamily="2" charset="2"/>
              <a:buChar char="Ø"/>
              <a:defRPr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hlinkClick r:id="rId7" action="ppaction://hlinksldjump"/>
              </a:rPr>
              <a:t>Пальчиковая гимнастика</a:t>
            </a:r>
            <a:endParaRPr lang="ru-RU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 eaLnBrk="1" hangingPunct="1">
              <a:buFont typeface="Wingdings" pitchFamily="2" charset="2"/>
              <a:buChar char="Ø"/>
              <a:defRPr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hlinkClick r:id="rId8" action="ppaction://hlinksldjump"/>
              </a:rPr>
              <a:t>Подбери словечко</a:t>
            </a:r>
            <a:endParaRPr lang="ru-RU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 eaLnBrk="1" hangingPunct="1">
              <a:buFont typeface="Wingdings" pitchFamily="2" charset="2"/>
              <a:buChar char="Ø"/>
              <a:defRPr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hlinkClick r:id="rId9" action="ppaction://hlinksldjump"/>
              </a:rPr>
              <a:t>Стихи о весне</a:t>
            </a:r>
            <a:endParaRPr lang="ru-RU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 eaLnBrk="1" hangingPunct="1">
              <a:buFont typeface="Wingdings" pitchFamily="2" charset="2"/>
              <a:buChar char="Ø"/>
              <a:defRPr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hlinkClick r:id="rId10" action="ppaction://hlinksldjump"/>
              </a:rPr>
              <a:t>Четвертый лишний</a:t>
            </a:r>
            <a:endParaRPr lang="ru-RU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 eaLnBrk="1" hangingPunct="1">
              <a:buFont typeface="Wingdings" pitchFamily="2" charset="2"/>
              <a:buChar char="Ø"/>
              <a:defRPr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hlinkClick r:id="rId11" action="ppaction://hlinksldjump"/>
              </a:rPr>
              <a:t>Расскажи-ка</a:t>
            </a:r>
            <a:endParaRPr lang="ru-RU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 eaLnBrk="1" hangingPunct="1">
              <a:buFont typeface="Wingdings" pitchFamily="2" charset="2"/>
              <a:buChar char="Ø"/>
              <a:defRPr/>
            </a:pP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  <a:p>
            <a:pPr eaLnBrk="1" hangingPunct="1">
              <a:defRPr/>
            </a:pPr>
            <a:endParaRPr lang="ru-RU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 eaLnBrk="1" hangingPunct="1">
              <a:buFont typeface="Wingdings" pitchFamily="2" charset="2"/>
              <a:buChar char="Ø"/>
              <a:defRPr/>
            </a:pPr>
            <a:endParaRPr lang="ru-RU" sz="28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1.fotokto.ru/photo/full/544/54406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TextBox 1"/>
          <p:cNvSpPr txBox="1">
            <a:spLocks noChangeArrowheads="1"/>
          </p:cNvSpPr>
          <p:nvPr/>
        </p:nvSpPr>
        <p:spPr bwMode="auto">
          <a:xfrm>
            <a:off x="2965450" y="239713"/>
            <a:ext cx="40401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600">
                <a:solidFill>
                  <a:srgbClr val="67C844"/>
                </a:solidFill>
              </a:rPr>
              <a:t>Весенние месяцы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75856" y="5325452"/>
            <a:ext cx="30963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8000" dirty="0">
                <a:solidFill>
                  <a:srgbClr val="00B0F0"/>
                </a:solidFill>
              </a:rPr>
              <a:t>Март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media.elitsy.ru/wp-content/uploads/2019/04/100536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27538" y="5470525"/>
            <a:ext cx="3949736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8000" dirty="0">
                <a:solidFill>
                  <a:srgbClr val="00B0F0"/>
                </a:solidFill>
              </a:rPr>
              <a:t>Апрель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http://mtdata.ru/u6/photoBCE2/20117891347-0/big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5589588"/>
            <a:ext cx="660002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0" dirty="0" smtClean="0">
                <a:solidFill>
                  <a:srgbClr val="00B0F0"/>
                </a:solidFill>
              </a:rPr>
              <a:t>Май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8243888" y="5857875"/>
            <a:ext cx="720725" cy="68897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Hack The World\Desktop\0516065d207de780d72630fe8b62d9f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799" y="980728"/>
            <a:ext cx="4481537" cy="5077004"/>
          </a:xfrm>
          <a:prstGeom prst="rect">
            <a:avLst/>
          </a:prstGeom>
          <a:noFill/>
        </p:spPr>
      </p:pic>
      <p:sp>
        <p:nvSpPr>
          <p:cNvPr id="13314" name="TextBox 2"/>
          <p:cNvSpPr txBox="1">
            <a:spLocks noChangeArrowheads="1"/>
          </p:cNvSpPr>
          <p:nvPr/>
        </p:nvSpPr>
        <p:spPr bwMode="auto">
          <a:xfrm>
            <a:off x="3132138" y="239713"/>
            <a:ext cx="35750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600">
                <a:solidFill>
                  <a:srgbClr val="67C844"/>
                </a:solidFill>
              </a:rPr>
              <a:t>Приметы весны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75656" y="5084763"/>
            <a:ext cx="741751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800" dirty="0" smtClean="0">
              <a:solidFill>
                <a:srgbClr val="002060"/>
              </a:solidFill>
            </a:endParaRPr>
          </a:p>
          <a:p>
            <a:pPr algn="ctr">
              <a:defRPr/>
            </a:pPr>
            <a:endParaRPr lang="ru-RU" sz="2800" dirty="0">
              <a:solidFill>
                <a:srgbClr val="002060"/>
              </a:solidFill>
            </a:endParaRPr>
          </a:p>
          <a:p>
            <a:pPr algn="ctr"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Солнышко </a:t>
            </a:r>
            <a:r>
              <a:rPr lang="ru-RU" sz="2800" dirty="0">
                <a:solidFill>
                  <a:srgbClr val="002060"/>
                </a:solidFill>
              </a:rPr>
              <a:t>ярко светит, пригревает</a:t>
            </a:r>
            <a:r>
              <a:rPr lang="ru-RU" sz="2800" dirty="0" smtClean="0">
                <a:solidFill>
                  <a:srgbClr val="002060"/>
                </a:solidFill>
              </a:rPr>
              <a:t>.</a:t>
            </a:r>
          </a:p>
          <a:p>
            <a:pPr algn="ctr"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>
                <a:solidFill>
                  <a:srgbClr val="002060"/>
                </a:solidFill>
              </a:rPr>
              <a:t>На улице потеплело.</a:t>
            </a:r>
          </a:p>
        </p:txBody>
      </p:sp>
      <p:sp>
        <p:nvSpPr>
          <p:cNvPr id="3" name="AutoShape 2" descr="https://avatars.mds.yandex.net/get-pdb/163339/4e54e7d3-4bc6-49a1-93d9-f12095d65b93/s1200?webp=fals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avatars.mds.yandex.net/get-pdb/163339/4e54e7d3-4bc6-49a1-93d9-f12095d65b93/s1200?webp=fals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avatars.mds.yandex.net/get-pdb/163339/4e54e7d3-4bc6-49a1-93d9-f12095d65b93/s1200?webp=fals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https://avatars.mds.yandex.net/get-pdb/163339/4e54e7d3-4bc6-49a1-93d9-f12095d65b93/s1200?webp=fals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http://ohgirl.ru/uploads/fckeditor/1/64/image/2010/mart/konkurs/2807(2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5099050"/>
            <a:ext cx="87129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rgbClr val="7030A0"/>
                </a:solidFill>
              </a:rPr>
              <a:t>От теплых солнечных лучей тает снег на крышах (капель)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7" descr="http://img-fotki.yandex.ru/get/3813/nklejmenova.18/0_3f1ec_e60f893a_L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59633" y="5507038"/>
            <a:ext cx="65527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dirty="0">
                <a:solidFill>
                  <a:srgbClr val="00B0F0"/>
                </a:solidFill>
              </a:rPr>
              <a:t>Тает снег, бегут ручьи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6" descr="http://images.ibox.bg/2008/01/07/ledohod/430x32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6" y="0"/>
            <a:ext cx="9147066" cy="6870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5319713"/>
            <a:ext cx="81369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dirty="0">
                <a:solidFill>
                  <a:srgbClr val="7030A0"/>
                </a:solidFill>
              </a:rPr>
              <a:t>На реках тает и трескается лёд (ледоход)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6" descr="http://www.greenmama.ru/dn_images/01/28/10/80/1241072702dsc0327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6375" y="5419725"/>
            <a:ext cx="737235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rgbClr val="00B0F0"/>
                </a:solidFill>
              </a:rPr>
              <a:t>Деревья оживают после зимы. На ветках начинают набухать почки, затем появляются молодые листочки</a:t>
            </a:r>
          </a:p>
        </p:txBody>
      </p:sp>
      <p:pic>
        <p:nvPicPr>
          <p:cNvPr id="17410" name="Picture 4" descr="http://img-fotki.yandex.ru/get/55/veres-alina.8/0_9ff5e_4a8535c7_L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32656"/>
            <a:ext cx="2376264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5" descr="http://static.diary.ru/userdir/1/0/6/2/1062906/3904228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1" y="5970806"/>
            <a:ext cx="87849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dirty="0">
                <a:solidFill>
                  <a:srgbClr val="0070C0"/>
                </a:solidFill>
              </a:rPr>
              <a:t>Появляются первые весенние цветы.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8" descr="http://www.varmanik.narod.ru/posdrava/4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52" y="0"/>
            <a:ext cx="915055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4" descr="http://www.onlinephotographers.org/pics/78_b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338" y="260648"/>
            <a:ext cx="3619500" cy="24098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1640" y="4868862"/>
            <a:ext cx="69847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FFFF00"/>
                </a:solidFill>
              </a:rPr>
              <a:t>Возвращаются с юга перелетные птицы. </a:t>
            </a:r>
          </a:p>
          <a:p>
            <a:pPr>
              <a:defRPr/>
            </a:pPr>
            <a:r>
              <a:rPr lang="ru-RU" sz="2800" dirty="0">
                <a:solidFill>
                  <a:srgbClr val="FFFF00"/>
                </a:solidFill>
              </a:rPr>
              <a:t>Они вьют гнезда и высиживают птенцов.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img.beta.rian.ru/images/21569/30/21569304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1720" y="5264150"/>
            <a:ext cx="55809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dirty="0">
                <a:solidFill>
                  <a:srgbClr val="0070C0"/>
                </a:solidFill>
              </a:rPr>
              <a:t>Животные просыпаются после зимней спячки.</a:t>
            </a:r>
          </a:p>
        </p:txBody>
      </p:sp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8243888" y="5805488"/>
            <a:ext cx="720725" cy="79216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3348038" y="239713"/>
            <a:ext cx="30527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600">
                <a:solidFill>
                  <a:srgbClr val="FFFF00"/>
                </a:solidFill>
              </a:rPr>
              <a:t>Какая весна?</a:t>
            </a:r>
          </a:p>
        </p:txBody>
      </p:sp>
      <p:pic>
        <p:nvPicPr>
          <p:cNvPr id="21507" name="Picture 2" descr="http://img-fotki.yandex.ru/get/3412/alstecurin.27/0_a4fe_217029ca_L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93" y="13182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79613" y="885825"/>
            <a:ext cx="6408737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rgbClr val="FFFF00"/>
                </a:solidFill>
              </a:rPr>
              <a:t>Подбери как можно больше слов-признаков к слову </a:t>
            </a:r>
            <a:r>
              <a:rPr lang="ru-RU" sz="2400" i="1" dirty="0">
                <a:solidFill>
                  <a:srgbClr val="FFFF00"/>
                </a:solidFill>
              </a:rPr>
              <a:t>«весна»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54213" y="1735138"/>
            <a:ext cx="2436812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rgbClr val="FFFF00"/>
                </a:solidFill>
              </a:rPr>
              <a:t>Весна (какая?) - 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91025" y="1724025"/>
            <a:ext cx="504348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i="1" dirty="0">
                <a:solidFill>
                  <a:srgbClr val="FFFF00"/>
                </a:solidFill>
              </a:rPr>
              <a:t>ранняя, поздняя, дружная, долгожданная, красивая,  дождливая, сухая, солнечная, шумная, веселая, звонкая, цветущая, холодная, тёплая…</a:t>
            </a:r>
          </a:p>
        </p:txBody>
      </p:sp>
      <p:sp>
        <p:nvSpPr>
          <p:cNvPr id="2" name="Управляющая кнопка: домой 1">
            <a:hlinkClick r:id="rId3" action="ppaction://hlinksldjump" highlightClick="1"/>
          </p:cNvPr>
          <p:cNvSpPr/>
          <p:nvPr/>
        </p:nvSpPr>
        <p:spPr>
          <a:xfrm>
            <a:off x="8243888" y="5805488"/>
            <a:ext cx="720725" cy="71913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3" name="Picture 6" descr="http://season.kz/upload/iblock/375/solnce-det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" y="27123"/>
            <a:ext cx="9150088" cy="6830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0" name="TextBox 1"/>
          <p:cNvSpPr txBox="1">
            <a:spLocks noChangeArrowheads="1"/>
          </p:cNvSpPr>
          <p:nvPr/>
        </p:nvSpPr>
        <p:spPr bwMode="auto">
          <a:xfrm>
            <a:off x="3132138" y="239713"/>
            <a:ext cx="37115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600" dirty="0">
                <a:solidFill>
                  <a:srgbClr val="00B050"/>
                </a:solidFill>
              </a:rPr>
              <a:t>Исправь ошибку</a:t>
            </a:r>
          </a:p>
        </p:txBody>
      </p:sp>
      <p:sp>
        <p:nvSpPr>
          <p:cNvPr id="22531" name="TextBox 2"/>
          <p:cNvSpPr txBox="1">
            <a:spLocks noChangeArrowheads="1"/>
          </p:cNvSpPr>
          <p:nvPr/>
        </p:nvSpPr>
        <p:spPr bwMode="auto">
          <a:xfrm>
            <a:off x="2259013" y="1038225"/>
            <a:ext cx="51228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dirty="0">
                <a:solidFill>
                  <a:srgbClr val="FFFF00"/>
                </a:solidFill>
              </a:rPr>
              <a:t>Засветило солнышко, потому что стало тепло</a:t>
            </a:r>
          </a:p>
        </p:txBody>
      </p:sp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2278063" y="1408113"/>
            <a:ext cx="5913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 dirty="0">
                <a:solidFill>
                  <a:srgbClr val="FFFF00"/>
                </a:solidFill>
              </a:rPr>
              <a:t>Стало тепло, потому что засветило солнышко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5" descr="http://img.beta.rian.ru/images/35619/46/35619462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4" name="TextBox 1"/>
          <p:cNvSpPr txBox="1">
            <a:spLocks noChangeArrowheads="1"/>
          </p:cNvSpPr>
          <p:nvPr/>
        </p:nvSpPr>
        <p:spPr bwMode="auto">
          <a:xfrm>
            <a:off x="755576" y="342900"/>
            <a:ext cx="79579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400" dirty="0">
                <a:solidFill>
                  <a:srgbClr val="FFFF00"/>
                </a:solidFill>
              </a:rPr>
              <a:t>Пришла весна, потому что прилетели грачи</a:t>
            </a:r>
          </a:p>
        </p:txBody>
      </p:sp>
      <p:sp>
        <p:nvSpPr>
          <p:cNvPr id="24579" name="TextBox 2"/>
          <p:cNvSpPr txBox="1">
            <a:spLocks noChangeArrowheads="1"/>
          </p:cNvSpPr>
          <p:nvPr/>
        </p:nvSpPr>
        <p:spPr bwMode="auto">
          <a:xfrm>
            <a:off x="728607" y="5661248"/>
            <a:ext cx="84915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400" b="1" dirty="0">
                <a:solidFill>
                  <a:srgbClr val="FFFF00"/>
                </a:solidFill>
              </a:rPr>
              <a:t>Грачи прилетели, потому что пришла весна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1" name="Picture 6" descr="http://www.ecosystema.ru/01welcome/articles/nazarov/07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TextBox 1"/>
          <p:cNvSpPr txBox="1">
            <a:spLocks noChangeArrowheads="1"/>
          </p:cNvSpPr>
          <p:nvPr/>
        </p:nvSpPr>
        <p:spPr bwMode="auto">
          <a:xfrm>
            <a:off x="1115616" y="549275"/>
            <a:ext cx="68769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dirty="0">
                <a:solidFill>
                  <a:srgbClr val="FFFF00"/>
                </a:solidFill>
              </a:rPr>
              <a:t>Тает снег, потому что бегут ручьи</a:t>
            </a:r>
          </a:p>
        </p:txBody>
      </p:sp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954394" y="915988"/>
            <a:ext cx="75060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 dirty="0">
                <a:solidFill>
                  <a:srgbClr val="FFFF00"/>
                </a:solidFill>
              </a:rPr>
              <a:t>Ручьи бегут, потому что тает снег </a:t>
            </a:r>
          </a:p>
        </p:txBody>
      </p:sp>
      <p:sp>
        <p:nvSpPr>
          <p:cNvPr id="2" name="Управляющая кнопка: домой 1">
            <a:hlinkClick r:id="rId3" action="ppaction://hlinksldjump" highlightClick="1"/>
          </p:cNvPr>
          <p:cNvSpPr/>
          <p:nvPr/>
        </p:nvSpPr>
        <p:spPr>
          <a:xfrm>
            <a:off x="8172450" y="5949950"/>
            <a:ext cx="720725" cy="71913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3851275" y="239713"/>
            <a:ext cx="19923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600">
                <a:solidFill>
                  <a:srgbClr val="67C844"/>
                </a:solidFill>
              </a:rPr>
              <a:t>Загадки </a:t>
            </a:r>
          </a:p>
        </p:txBody>
      </p:sp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1619250" y="1268413"/>
            <a:ext cx="4722813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Зазвенели ручьи, </a:t>
            </a:r>
          </a:p>
          <a:p>
            <a:pPr eaLnBrk="1" hangingPunct="1"/>
            <a:r>
              <a:rPr lang="ru-RU"/>
              <a:t>Прилетели грачи,</a:t>
            </a:r>
          </a:p>
          <a:p>
            <a:pPr eaLnBrk="1" hangingPunct="1"/>
            <a:r>
              <a:rPr lang="ru-RU"/>
              <a:t>В дом свой – улей – пчела</a:t>
            </a:r>
          </a:p>
          <a:p>
            <a:pPr eaLnBrk="1" hangingPunct="1"/>
            <a:r>
              <a:rPr lang="ru-RU"/>
              <a:t>Первый мёд принесла.</a:t>
            </a:r>
          </a:p>
          <a:p>
            <a:pPr eaLnBrk="1" hangingPunct="1"/>
            <a:r>
              <a:rPr lang="ru-RU"/>
              <a:t>На ветках плотные комочки –</a:t>
            </a:r>
          </a:p>
          <a:p>
            <a:pPr eaLnBrk="1" hangingPunct="1"/>
            <a:r>
              <a:rPr lang="ru-RU"/>
              <a:t>В них дремлют клейкие листочки.</a:t>
            </a:r>
          </a:p>
          <a:p>
            <a:pPr eaLnBrk="1" hangingPunct="1"/>
            <a:r>
              <a:rPr lang="ru-RU"/>
              <a:t>Кто скажет? Кто знает? Когда это бывает?</a:t>
            </a:r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1639888" y="3881438"/>
            <a:ext cx="3502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Зимнее стекло весной потекло</a:t>
            </a:r>
          </a:p>
        </p:txBody>
      </p:sp>
      <p:sp>
        <p:nvSpPr>
          <p:cNvPr id="25605" name="TextBox 5"/>
          <p:cNvSpPr txBox="1">
            <a:spLocks noChangeArrowheads="1"/>
          </p:cNvSpPr>
          <p:nvPr/>
        </p:nvSpPr>
        <p:spPr bwMode="auto">
          <a:xfrm>
            <a:off x="1619250" y="5013325"/>
            <a:ext cx="31956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Кто там с крыши надо мною</a:t>
            </a:r>
          </a:p>
          <a:p>
            <a:pPr eaLnBrk="1" hangingPunct="1"/>
            <a:r>
              <a:rPr lang="ru-RU"/>
              <a:t>Нависает в холода?</a:t>
            </a:r>
          </a:p>
          <a:p>
            <a:pPr eaLnBrk="1" hangingPunct="1"/>
            <a:r>
              <a:rPr lang="ru-RU"/>
              <a:t>У кого это с весною</a:t>
            </a:r>
          </a:p>
          <a:p>
            <a:pPr eaLnBrk="1" hangingPunct="1"/>
            <a:r>
              <a:rPr lang="ru-RU"/>
              <a:t>С носа капает вода?</a:t>
            </a:r>
          </a:p>
        </p:txBody>
      </p:sp>
      <p:sp>
        <p:nvSpPr>
          <p:cNvPr id="25606" name="TextBox 1"/>
          <p:cNvSpPr txBox="1">
            <a:spLocks noChangeArrowheads="1"/>
          </p:cNvSpPr>
          <p:nvPr/>
        </p:nvSpPr>
        <p:spPr bwMode="auto">
          <a:xfrm>
            <a:off x="7212013" y="3035300"/>
            <a:ext cx="9350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весной</a:t>
            </a:r>
          </a:p>
        </p:txBody>
      </p:sp>
      <p:pic>
        <p:nvPicPr>
          <p:cNvPr id="7" name="Picture 10" descr="http://www.litprichal.ru/upload/470/2796627888455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188" y="5183188"/>
            <a:ext cx="1776412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old Ice Winter Blu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148" y="3572882"/>
            <a:ext cx="1427163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9" name="TextBox 2"/>
          <p:cNvSpPr txBox="1">
            <a:spLocks noChangeArrowheads="1"/>
          </p:cNvSpPr>
          <p:nvPr/>
        </p:nvSpPr>
        <p:spPr bwMode="auto">
          <a:xfrm>
            <a:off x="7248525" y="4652963"/>
            <a:ext cx="582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лёд</a:t>
            </a:r>
          </a:p>
        </p:txBody>
      </p:sp>
      <p:sp>
        <p:nvSpPr>
          <p:cNvPr id="25610" name="TextBox 3"/>
          <p:cNvSpPr txBox="1">
            <a:spLocks noChangeArrowheads="1"/>
          </p:cNvSpPr>
          <p:nvPr/>
        </p:nvSpPr>
        <p:spPr bwMode="auto">
          <a:xfrm>
            <a:off x="7034213" y="6440488"/>
            <a:ext cx="1139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сосульки</a:t>
            </a:r>
          </a:p>
        </p:txBody>
      </p:sp>
      <p:pic>
        <p:nvPicPr>
          <p:cNvPr id="25611" name="Picture 7" descr="http://www.artandphoto.ru/stock/art1/380/245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587375"/>
            <a:ext cx="2071687" cy="249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5604" grpId="0"/>
      <p:bldP spid="25605" grpId="0"/>
      <p:bldP spid="25606" grpId="0"/>
      <p:bldP spid="25609" grpId="0"/>
      <p:bldP spid="256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/>
          <p:cNvSpPr txBox="1">
            <a:spLocks noChangeArrowheads="1"/>
          </p:cNvSpPr>
          <p:nvPr/>
        </p:nvSpPr>
        <p:spPr bwMode="auto">
          <a:xfrm>
            <a:off x="1763713" y="682625"/>
            <a:ext cx="2714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Жил я посреди двора, </a:t>
            </a:r>
          </a:p>
          <a:p>
            <a:pPr eaLnBrk="1" hangingPunct="1"/>
            <a:r>
              <a:rPr lang="ru-RU"/>
              <a:t>Где играет детвора,</a:t>
            </a:r>
          </a:p>
          <a:p>
            <a:pPr eaLnBrk="1" hangingPunct="1"/>
            <a:r>
              <a:rPr lang="ru-RU"/>
              <a:t>Но от солнечных лучей</a:t>
            </a:r>
          </a:p>
          <a:p>
            <a:pPr eaLnBrk="1" hangingPunct="1"/>
            <a:r>
              <a:rPr lang="ru-RU"/>
              <a:t>Превратился я в ручей.</a:t>
            </a:r>
          </a:p>
        </p:txBody>
      </p:sp>
      <p:sp>
        <p:nvSpPr>
          <p:cNvPr id="26627" name="TextBox 2"/>
          <p:cNvSpPr txBox="1">
            <a:spLocks noChangeArrowheads="1"/>
          </p:cNvSpPr>
          <p:nvPr/>
        </p:nvSpPr>
        <p:spPr bwMode="auto">
          <a:xfrm>
            <a:off x="1792288" y="2593975"/>
            <a:ext cx="43513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Едва возвратится этот певец</a:t>
            </a:r>
          </a:p>
          <a:p>
            <a:pPr eaLnBrk="1" hangingPunct="1"/>
            <a:r>
              <a:rPr lang="ru-RU"/>
              <a:t>В свой, на шесте, деревянный дворец,</a:t>
            </a:r>
          </a:p>
          <a:p>
            <a:pPr eaLnBrk="1" hangingPunct="1"/>
            <a:r>
              <a:rPr lang="ru-RU"/>
              <a:t>Как все понимают – весна наступает,</a:t>
            </a:r>
          </a:p>
          <a:p>
            <a:pPr eaLnBrk="1" hangingPunct="1"/>
            <a:r>
              <a:rPr lang="ru-RU"/>
              <a:t>И долгой зиме скоро будет конец.</a:t>
            </a:r>
          </a:p>
        </p:txBody>
      </p:sp>
      <p:sp>
        <p:nvSpPr>
          <p:cNvPr id="26628" name="TextBox 3"/>
          <p:cNvSpPr txBox="1">
            <a:spLocks noChangeArrowheads="1"/>
          </p:cNvSpPr>
          <p:nvPr/>
        </p:nvSpPr>
        <p:spPr bwMode="auto">
          <a:xfrm>
            <a:off x="1792288" y="4508500"/>
            <a:ext cx="3081337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Первым вылез из темницы</a:t>
            </a:r>
          </a:p>
          <a:p>
            <a:pPr eaLnBrk="1" hangingPunct="1"/>
            <a:r>
              <a:rPr lang="ru-RU"/>
              <a:t>На проталинке.</a:t>
            </a:r>
          </a:p>
          <a:p>
            <a:pPr eaLnBrk="1" hangingPunct="1"/>
            <a:r>
              <a:rPr lang="ru-RU"/>
              <a:t>Он мороза не боится,</a:t>
            </a:r>
          </a:p>
          <a:p>
            <a:pPr eaLnBrk="1" hangingPunct="1"/>
            <a:r>
              <a:rPr lang="ru-RU"/>
              <a:t>Хоть и маленький</a:t>
            </a:r>
          </a:p>
        </p:txBody>
      </p:sp>
      <p:pic>
        <p:nvPicPr>
          <p:cNvPr id="26629" name="Picture 2" descr="http://pics.livejournal.com/dom0venok/pic/00066wp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113" y="4665663"/>
            <a:ext cx="2101850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3" descr="http://ecoportal.su/images/news/4628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2535238"/>
            <a:ext cx="221932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TextBox 1"/>
          <p:cNvSpPr txBox="1">
            <a:spLocks noChangeArrowheads="1"/>
          </p:cNvSpPr>
          <p:nvPr/>
        </p:nvSpPr>
        <p:spPr bwMode="auto">
          <a:xfrm>
            <a:off x="6948488" y="4075113"/>
            <a:ext cx="1038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скворец</a:t>
            </a:r>
          </a:p>
        </p:txBody>
      </p:sp>
      <p:sp>
        <p:nvSpPr>
          <p:cNvPr id="26632" name="TextBox 2"/>
          <p:cNvSpPr txBox="1">
            <a:spLocks noChangeArrowheads="1"/>
          </p:cNvSpPr>
          <p:nvPr/>
        </p:nvSpPr>
        <p:spPr bwMode="auto">
          <a:xfrm>
            <a:off x="6835775" y="6243638"/>
            <a:ext cx="1447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подснежник</a:t>
            </a:r>
          </a:p>
        </p:txBody>
      </p:sp>
      <p:sp>
        <p:nvSpPr>
          <p:cNvPr id="26633" name="TextBox 3"/>
          <p:cNvSpPr txBox="1">
            <a:spLocks noChangeArrowheads="1"/>
          </p:cNvSpPr>
          <p:nvPr/>
        </p:nvSpPr>
        <p:spPr bwMode="auto">
          <a:xfrm>
            <a:off x="7000875" y="1882775"/>
            <a:ext cx="1117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снеговик</a:t>
            </a:r>
          </a:p>
        </p:txBody>
      </p:sp>
      <p:pic>
        <p:nvPicPr>
          <p:cNvPr id="26634" name="Picture 13" descr="http://900igr.net/datai/chtenie/Slova-kakoj-3.files/0011-015-Snegovik-i-morozhenoe-KHOLODNYE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525" y="60325"/>
            <a:ext cx="13843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/>
      <p:bldP spid="26628" grpId="0"/>
      <p:bldP spid="26631" grpId="0"/>
      <p:bldP spid="26632" grpId="0"/>
      <p:bldP spid="266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рямоугольник 1"/>
          <p:cNvSpPr>
            <a:spLocks noChangeArrowheads="1"/>
          </p:cNvSpPr>
          <p:nvPr/>
        </p:nvSpPr>
        <p:spPr bwMode="auto">
          <a:xfrm>
            <a:off x="1835150" y="538163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ru-RU">
                <a:cs typeface="Times New Roman" pitchFamily="18" charset="0"/>
              </a:rPr>
              <a:t>Ой, беда! Ой, беда! </a:t>
            </a:r>
          </a:p>
          <a:p>
            <a:pPr eaLnBrk="0" hangingPunct="0"/>
            <a:r>
              <a:rPr lang="ru-RU">
                <a:cs typeface="Times New Roman" pitchFamily="18" charset="0"/>
              </a:rPr>
              <a:t>Тает снег, кругом вода.</a:t>
            </a:r>
            <a:endParaRPr lang="ru-RU"/>
          </a:p>
          <a:p>
            <a:pPr eaLnBrk="0" hangingPunct="0"/>
            <a:r>
              <a:rPr lang="ru-RU">
                <a:cs typeface="Times New Roman" pitchFamily="18" charset="0"/>
              </a:rPr>
              <a:t>Не обуешь валенки, </a:t>
            </a:r>
          </a:p>
          <a:p>
            <a:pPr eaLnBrk="0" hangingPunct="0"/>
            <a:r>
              <a:rPr lang="ru-RU">
                <a:cs typeface="Times New Roman" pitchFamily="18" charset="0"/>
              </a:rPr>
              <a:t>На снегу … </a:t>
            </a:r>
            <a:endParaRPr lang="ru-RU"/>
          </a:p>
        </p:txBody>
      </p:sp>
      <p:sp>
        <p:nvSpPr>
          <p:cNvPr id="27651" name="Прямоугольник 2"/>
          <p:cNvSpPr>
            <a:spLocks noChangeArrowheads="1"/>
          </p:cNvSpPr>
          <p:nvPr/>
        </p:nvSpPr>
        <p:spPr bwMode="auto">
          <a:xfrm>
            <a:off x="1835150" y="2492375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ru-RU">
                <a:cs typeface="Times New Roman" pitchFamily="18" charset="0"/>
              </a:rPr>
              <a:t>Снег в лесу. Сугробов много. </a:t>
            </a:r>
          </a:p>
          <a:p>
            <a:pPr eaLnBrk="0" hangingPunct="0"/>
            <a:r>
              <a:rPr lang="ru-RU">
                <a:cs typeface="Times New Roman" pitchFamily="18" charset="0"/>
              </a:rPr>
              <a:t>Но слышна синицы трель.</a:t>
            </a:r>
            <a:endParaRPr lang="ru-RU"/>
          </a:p>
          <a:p>
            <a:pPr eaLnBrk="0" hangingPunct="0"/>
            <a:r>
              <a:rPr lang="ru-RU">
                <a:cs typeface="Times New Roman" pitchFamily="18" charset="0"/>
              </a:rPr>
              <a:t>С крыши прямо на дорогу </a:t>
            </a:r>
          </a:p>
          <a:p>
            <a:pPr eaLnBrk="0" hangingPunct="0"/>
            <a:r>
              <a:rPr lang="ru-RU">
                <a:cs typeface="Times New Roman" pitchFamily="18" charset="0"/>
              </a:rPr>
              <a:t>Звонко капает … </a:t>
            </a:r>
            <a:endParaRPr lang="ru-RU"/>
          </a:p>
        </p:txBody>
      </p:sp>
      <p:sp>
        <p:nvSpPr>
          <p:cNvPr id="27652" name="Прямоугольник 3"/>
          <p:cNvSpPr>
            <a:spLocks noChangeArrowheads="1"/>
          </p:cNvSpPr>
          <p:nvPr/>
        </p:nvSpPr>
        <p:spPr bwMode="auto">
          <a:xfrm>
            <a:off x="1835150" y="4508500"/>
            <a:ext cx="4572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ru-RU">
                <a:cs typeface="Times New Roman" pitchFamily="18" charset="0"/>
              </a:rPr>
              <a:t>На реке и треск, и гром. </a:t>
            </a:r>
          </a:p>
          <a:p>
            <a:pPr eaLnBrk="0" hangingPunct="0"/>
            <a:r>
              <a:rPr lang="ru-RU">
                <a:cs typeface="Times New Roman" pitchFamily="18" charset="0"/>
              </a:rPr>
              <a:t>Это значит ледолом.</a:t>
            </a:r>
            <a:endParaRPr lang="ru-RU"/>
          </a:p>
          <a:p>
            <a:pPr eaLnBrk="0" hangingPunct="0"/>
            <a:r>
              <a:rPr lang="ru-RU">
                <a:cs typeface="Times New Roman" pitchFamily="18" charset="0"/>
              </a:rPr>
              <a:t>На реке лёд идёт, </a:t>
            </a:r>
          </a:p>
          <a:p>
            <a:pPr eaLnBrk="0" hangingPunct="0"/>
            <a:r>
              <a:rPr lang="ru-RU">
                <a:cs typeface="Times New Roman" pitchFamily="18" charset="0"/>
              </a:rPr>
              <a:t>Это значит … </a:t>
            </a:r>
            <a:endParaRPr lang="ru-RU"/>
          </a:p>
        </p:txBody>
      </p:sp>
      <p:sp>
        <p:nvSpPr>
          <p:cNvPr id="27653" name="Прямоугольник 4"/>
          <p:cNvSpPr>
            <a:spLocks noChangeArrowheads="1"/>
          </p:cNvSpPr>
          <p:nvPr/>
        </p:nvSpPr>
        <p:spPr bwMode="auto">
          <a:xfrm>
            <a:off x="6045200" y="5900738"/>
            <a:ext cx="1073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ледоход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27654" name="Прямоугольник 5"/>
          <p:cNvSpPr>
            <a:spLocks noChangeArrowheads="1"/>
          </p:cNvSpPr>
          <p:nvPr/>
        </p:nvSpPr>
        <p:spPr bwMode="auto">
          <a:xfrm>
            <a:off x="6888163" y="3783013"/>
            <a:ext cx="917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капель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27655" name="Прямоугольник 6"/>
          <p:cNvSpPr>
            <a:spLocks noChangeArrowheads="1"/>
          </p:cNvSpPr>
          <p:nvPr/>
        </p:nvSpPr>
        <p:spPr bwMode="auto">
          <a:xfrm>
            <a:off x="6581775" y="1679575"/>
            <a:ext cx="1412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ru-RU">
                <a:cs typeface="Times New Roman" pitchFamily="18" charset="0"/>
              </a:rPr>
              <a:t>проталинки</a:t>
            </a:r>
            <a:endParaRPr lang="ru-RU"/>
          </a:p>
        </p:txBody>
      </p:sp>
      <p:sp>
        <p:nvSpPr>
          <p:cNvPr id="8" name="Управляющая кнопка: домой 7">
            <a:hlinkClick r:id="rId2" action="ppaction://hlinksldjump" highlightClick="1"/>
          </p:cNvPr>
          <p:cNvSpPr/>
          <p:nvPr/>
        </p:nvSpPr>
        <p:spPr>
          <a:xfrm>
            <a:off x="8243888" y="5900738"/>
            <a:ext cx="720725" cy="76835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7657" name="Picture 4" descr="http://ohgirl.ru/uploads/fckeditor/1/64/image/2010/mart/konkurs/2807(2)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363" y="2366963"/>
            <a:ext cx="2133600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8" name="Picture 4" descr="http://dn.vtomske.ru/press/news/thumb_big/19782_p97qs5xz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788" y="4327525"/>
            <a:ext cx="2085975" cy="156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1" descr="http://www.admhmao.ru/obsved/Gordeev/Foto/Spring/60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638" y="130175"/>
            <a:ext cx="2305050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/>
      <p:bldP spid="27652" grpId="0"/>
      <p:bldP spid="27653" grpId="0"/>
      <p:bldP spid="27654" grpId="0"/>
      <p:bldP spid="27655" grpId="0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/>
          <p:cNvSpPr txBox="1">
            <a:spLocks noChangeArrowheads="1"/>
          </p:cNvSpPr>
          <p:nvPr/>
        </p:nvSpPr>
        <p:spPr bwMode="auto">
          <a:xfrm>
            <a:off x="2411413" y="239713"/>
            <a:ext cx="5511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600">
                <a:solidFill>
                  <a:srgbClr val="67C844"/>
                </a:solidFill>
              </a:rPr>
              <a:t>Пальчиковая гимнастика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70025" y="2060575"/>
            <a:ext cx="3554413" cy="3970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Ласточка, ласточка,</a:t>
            </a:r>
          </a:p>
          <a:p>
            <a:pPr>
              <a:defRPr/>
            </a:pP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Милая касаточка,</a:t>
            </a:r>
          </a:p>
          <a:p>
            <a:pPr>
              <a:defRPr/>
            </a:pP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Ты где была,</a:t>
            </a:r>
          </a:p>
          <a:p>
            <a:pPr>
              <a:defRPr/>
            </a:pP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Ты с чем пришла? </a:t>
            </a:r>
          </a:p>
          <a:p>
            <a:pPr>
              <a:defRPr/>
            </a:pP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– За морем бывала,</a:t>
            </a:r>
          </a:p>
          <a:p>
            <a:pPr>
              <a:defRPr/>
            </a:pP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Весну добывала.</a:t>
            </a:r>
          </a:p>
          <a:p>
            <a:pPr>
              <a:defRPr/>
            </a:pP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Несу, несу</a:t>
            </a:r>
          </a:p>
          <a:p>
            <a:pPr>
              <a:defRPr/>
            </a:pP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Весну-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</a:rPr>
              <a:t>красну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>
              <a:defRPr/>
            </a:pP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24475" y="2106613"/>
            <a:ext cx="3600450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</a:rPr>
              <a:t>На каждую строку большой палец «здоровается» дважды с одним пальчиком, начиная с указательного,  –  сначала на правой, потом на левой руке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44938" y="1046163"/>
            <a:ext cx="2159000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</a:rPr>
              <a:t>Ласточка</a:t>
            </a:r>
            <a:r>
              <a:rPr lang="ru-RU" sz="3200" b="1" dirty="0"/>
              <a:t> </a:t>
            </a:r>
          </a:p>
        </p:txBody>
      </p:sp>
      <p:sp>
        <p:nvSpPr>
          <p:cNvPr id="2" name="Управляющая кнопка: домой 1">
            <a:hlinkClick r:id="rId2" action="ppaction://hlinksldjump" highlightClick="1"/>
          </p:cNvPr>
          <p:cNvSpPr/>
          <p:nvPr/>
        </p:nvSpPr>
        <p:spPr>
          <a:xfrm>
            <a:off x="8172450" y="5949950"/>
            <a:ext cx="752475" cy="71913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3208338" y="239713"/>
            <a:ext cx="41386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600">
                <a:solidFill>
                  <a:srgbClr val="67C844"/>
                </a:solidFill>
              </a:rPr>
              <a:t>Подбери словечко</a:t>
            </a:r>
          </a:p>
        </p:txBody>
      </p:sp>
      <p:sp>
        <p:nvSpPr>
          <p:cNvPr id="29699" name="Прямоугольник 2"/>
          <p:cNvSpPr>
            <a:spLocks noChangeArrowheads="1"/>
          </p:cNvSpPr>
          <p:nvPr/>
        </p:nvSpPr>
        <p:spPr bwMode="auto">
          <a:xfrm>
            <a:off x="1738313" y="1679575"/>
            <a:ext cx="981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000000"/>
                </a:solidFill>
                <a:cs typeface="Times New Roman" pitchFamily="18" charset="0"/>
              </a:rPr>
              <a:t>Тает…</a:t>
            </a:r>
            <a:endParaRPr lang="ru-RU" sz="2000"/>
          </a:p>
        </p:txBody>
      </p:sp>
      <p:sp>
        <p:nvSpPr>
          <p:cNvPr id="29700" name="Прямоугольник 4"/>
          <p:cNvSpPr>
            <a:spLocks noChangeArrowheads="1"/>
          </p:cNvSpPr>
          <p:nvPr/>
        </p:nvSpPr>
        <p:spPr bwMode="auto">
          <a:xfrm>
            <a:off x="1738313" y="2636838"/>
            <a:ext cx="1066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000000"/>
                </a:solidFill>
                <a:cs typeface="Times New Roman" pitchFamily="18" charset="0"/>
              </a:rPr>
              <a:t>бегут…</a:t>
            </a:r>
            <a:endParaRPr lang="ru-RU" sz="2000"/>
          </a:p>
        </p:txBody>
      </p:sp>
      <p:sp>
        <p:nvSpPr>
          <p:cNvPr id="29701" name="Прямоугольник 5"/>
          <p:cNvSpPr>
            <a:spLocks noChangeArrowheads="1"/>
          </p:cNvSpPr>
          <p:nvPr/>
        </p:nvSpPr>
        <p:spPr bwMode="auto">
          <a:xfrm>
            <a:off x="1416050" y="5732463"/>
            <a:ext cx="2097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000000"/>
                </a:solidFill>
                <a:cs typeface="Times New Roman" pitchFamily="18" charset="0"/>
              </a:rPr>
              <a:t>распускаются…</a:t>
            </a:r>
            <a:endParaRPr lang="ru-RU" sz="2000"/>
          </a:p>
        </p:txBody>
      </p:sp>
      <p:sp>
        <p:nvSpPr>
          <p:cNvPr id="29706" name="TextBox 10"/>
          <p:cNvSpPr txBox="1">
            <a:spLocks noChangeArrowheads="1"/>
          </p:cNvSpPr>
          <p:nvPr/>
        </p:nvSpPr>
        <p:spPr bwMode="auto">
          <a:xfrm>
            <a:off x="1624013" y="4219575"/>
            <a:ext cx="15414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/>
              <a:t>набухают</a:t>
            </a:r>
            <a:r>
              <a:rPr lang="ru-RU"/>
              <a:t>…</a:t>
            </a:r>
          </a:p>
        </p:txBody>
      </p:sp>
      <p:pic>
        <p:nvPicPr>
          <p:cNvPr id="29708" name="Picture 7" descr="http://img-fotki.yandex.ru/get/3813/nklejmenova.18/0_3f1ec_e60f893a_L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075" y="1117600"/>
            <a:ext cx="3117850" cy="233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1" name="Picture 17" descr="http://900igr.net/datas/priroda/1-Vesna-3.files/0014-014-Derevja-tozhe-ozhivajut-posle-zimy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075" y="4103688"/>
            <a:ext cx="3182938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952750" y="1709738"/>
            <a:ext cx="641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снег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968625" y="2636838"/>
            <a:ext cx="793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ручьи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41675" y="4205288"/>
            <a:ext cx="7810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почки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513138" y="5732463"/>
            <a:ext cx="11382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листочки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  <p:bldP spid="29700" grpId="0"/>
      <p:bldP spid="29701" grpId="0"/>
      <p:bldP spid="29706" grpId="0"/>
      <p:bldP spid="3" grpId="0"/>
      <p:bldP spid="4" grpId="0"/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172450" y="5805488"/>
            <a:ext cx="792163" cy="79216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ик 6"/>
          <p:cNvSpPr>
            <a:spLocks noChangeArrowheads="1"/>
          </p:cNvSpPr>
          <p:nvPr/>
        </p:nvSpPr>
        <p:spPr bwMode="auto">
          <a:xfrm>
            <a:off x="1552575" y="876300"/>
            <a:ext cx="1516063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000000"/>
                </a:solidFill>
                <a:cs typeface="Times New Roman" pitchFamily="18" charset="0"/>
              </a:rPr>
              <a:t>зеленеет…</a:t>
            </a:r>
            <a:endParaRPr lang="ru-RU" sz="2000"/>
          </a:p>
        </p:txBody>
      </p:sp>
      <p:pic>
        <p:nvPicPr>
          <p:cNvPr id="7" name="Picture 19" descr="http://www.wallon.ru/_ph/22/2/63888906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338" y="214313"/>
            <a:ext cx="2771775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8"/>
          <p:cNvSpPr>
            <a:spLocks noChangeArrowheads="1"/>
          </p:cNvSpPr>
          <p:nvPr/>
        </p:nvSpPr>
        <p:spPr bwMode="auto">
          <a:xfrm>
            <a:off x="1476375" y="3106738"/>
            <a:ext cx="1222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000000"/>
                </a:solidFill>
                <a:cs typeface="Times New Roman" pitchFamily="18" charset="0"/>
              </a:rPr>
              <a:t>цветут…</a:t>
            </a:r>
            <a:endParaRPr lang="ru-RU" sz="2000"/>
          </a:p>
        </p:txBody>
      </p:sp>
      <p:pic>
        <p:nvPicPr>
          <p:cNvPr id="9" name="Picture 7" descr="http://static.diary.ru/userdir/1/0/6/2/1062906/3904228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3" y="2260600"/>
            <a:ext cx="2789237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7"/>
          <p:cNvSpPr>
            <a:spLocks noChangeArrowheads="1"/>
          </p:cNvSpPr>
          <p:nvPr/>
        </p:nvSpPr>
        <p:spPr bwMode="auto">
          <a:xfrm>
            <a:off x="1476375" y="5591175"/>
            <a:ext cx="1709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000000"/>
                </a:solidFill>
                <a:cs typeface="Times New Roman" pitchFamily="18" charset="0"/>
              </a:rPr>
              <a:t>прилетают…</a:t>
            </a:r>
            <a:endParaRPr lang="ru-RU" sz="2000"/>
          </a:p>
        </p:txBody>
      </p:sp>
      <p:pic>
        <p:nvPicPr>
          <p:cNvPr id="11" name="Picture 23" descr="http://1001facts.info/wp-content/uploads/2010/04/ducks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725988"/>
            <a:ext cx="3187700" cy="213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068638" y="876300"/>
            <a:ext cx="904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травка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698750" y="3106738"/>
            <a:ext cx="15763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подснежники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186113" y="5591175"/>
            <a:ext cx="841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птицы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/>
      <p:bldP spid="10" grpId="0"/>
      <p:bldP spid="12" grpId="0"/>
      <p:bldP spid="13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/>
          <p:cNvSpPr txBox="1">
            <a:spLocks noChangeArrowheads="1"/>
          </p:cNvSpPr>
          <p:nvPr/>
        </p:nvSpPr>
        <p:spPr bwMode="auto">
          <a:xfrm>
            <a:off x="3208338" y="239713"/>
            <a:ext cx="32289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600">
                <a:solidFill>
                  <a:srgbClr val="67C844"/>
                </a:solidFill>
              </a:rPr>
              <a:t>Стихи о весне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38625" y="885825"/>
            <a:ext cx="13208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Весна</a:t>
            </a:r>
            <a:r>
              <a:rPr lang="ru-RU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81138" y="1557338"/>
            <a:ext cx="3741737" cy="4524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Весна пришла по снежному,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По влажному ковру,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Рассыпала подснежники,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Посеяла траву.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	Барсучьи семьи к сроку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	Из норок подняла,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	Березового соку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	Ребятам раздала.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В берлогу заглянула: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- А ну, вставай, медведь! – 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На веточки дохнула – 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Пора зазеленеть!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	Теперь весна-красавица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	Зовет со всех концов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	Гусей, стрижей и аистов,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	Кукушек и скворцов.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1138" y="6261100"/>
            <a:ext cx="167957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К.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Кублинскас</a:t>
            </a:r>
            <a:endParaRPr lang="ru-RU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1750" name="Picture 7" descr="http://www.artandphoto.ru/stock/art1/380/245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75" y="1643063"/>
            <a:ext cx="3089275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813" y="1125538"/>
            <a:ext cx="3889375" cy="4800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Весна пришла, сосульками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Карнизы украшая.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Ручьи задорно булькают,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Сугробы подмывая.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	Забыв морозы прежние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	Без сил свалилась набок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	Заплаканная снежная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	Подтаявшая баба.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Зиме совсем недужится – 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Пора ей в путь сбираться…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И солнце в каждой лужице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Готово искупаться!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	И меж снегами влажными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	Пробив себе окошки,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	Подснежники отважные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	Уже встают на ножки.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73475" y="269875"/>
            <a:ext cx="27416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Весна пришла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57338" y="6245225"/>
            <a:ext cx="13843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Е.Стюарт</a:t>
            </a:r>
            <a:endParaRPr lang="ru-RU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2138" y="5799138"/>
            <a:ext cx="792162" cy="81597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2774" name="Picture 9" descr="http://www.ecosystema.ru/01welcome/articles/nazarov/07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341438"/>
            <a:ext cx="3092450" cy="414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1"/>
          <p:cNvSpPr txBox="1">
            <a:spLocks noChangeArrowheads="1"/>
          </p:cNvSpPr>
          <p:nvPr/>
        </p:nvSpPr>
        <p:spPr bwMode="auto">
          <a:xfrm>
            <a:off x="2627313" y="239713"/>
            <a:ext cx="42862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600">
                <a:solidFill>
                  <a:srgbClr val="67C844"/>
                </a:solidFill>
              </a:rPr>
              <a:t>Четвертый лишний</a:t>
            </a:r>
          </a:p>
        </p:txBody>
      </p:sp>
      <p:sp>
        <p:nvSpPr>
          <p:cNvPr id="33795" name="TextBox 2"/>
          <p:cNvSpPr txBox="1">
            <a:spLocks noChangeArrowheads="1"/>
          </p:cNvSpPr>
          <p:nvPr/>
        </p:nvSpPr>
        <p:spPr bwMode="auto">
          <a:xfrm>
            <a:off x="2468512" y="919163"/>
            <a:ext cx="472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 dirty="0"/>
              <a:t>Одна из картинок лишняя. Почему?</a:t>
            </a: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243888" y="5876925"/>
            <a:ext cx="792162" cy="7921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3797" name="Picture 17" descr="http://900igr.net/datas/priroda/1-Vesna-3.files/0014-014-Derevja-tozhe-ozhivajut-posle-zimy.jpg">
            <a:hlinkClick r:id="" action="ppaction://noaction">
              <a:snd r:embed="rId3" name="hammer.wav"/>
            </a:hlinkClick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584" y="1939924"/>
            <a:ext cx="2370138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4" descr="http://dn.vtomske.ru/press/news/thumb_big/19782_p97qs5xz.jpg">
            <a:hlinkClick r:id="" action="ppaction://noaction">
              <a:snd r:embed="rId3" name="hammer.wav"/>
            </a:hlinkClick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05263"/>
            <a:ext cx="2303463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2" descr="http://pics.livejournal.com/dom0venok/pic/00066wp3">
            <a:hlinkClick r:id="" action="ppaction://noaction">
              <a:snd r:embed="rId3" name="hammer.wav"/>
            </a:hlinkClick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430" y="4134077"/>
            <a:ext cx="2101850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http://www.stihi.ru/pics/2010/11/14/4.jpg">
            <a:hlinkClick r:id="" action="ppaction://noaction">
              <a:snd r:embed="rId7" name="chimes.wav"/>
            </a:hlinkClick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234" y="1876425"/>
            <a:ext cx="221932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3" y="5526139"/>
            <a:ext cx="10801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 smtClean="0">
                <a:sym typeface="Wingdings"/>
              </a:rPr>
              <a:t></a:t>
            </a:r>
          </a:p>
          <a:p>
            <a:pPr algn="ctr"/>
            <a:r>
              <a:rPr lang="ru-RU" sz="2400" b="1" baseline="86000" dirty="0" smtClean="0"/>
              <a:t>Я сам!</a:t>
            </a:r>
            <a:endParaRPr lang="ru-RU" sz="2400" b="1" baseline="86000" dirty="0"/>
          </a:p>
        </p:txBody>
      </p:sp>
      <p:sp>
        <p:nvSpPr>
          <p:cNvPr id="10" name="TextBox 9"/>
          <p:cNvSpPr txBox="1"/>
          <p:nvPr/>
        </p:nvSpPr>
        <p:spPr>
          <a:xfrm>
            <a:off x="1688363" y="1431596"/>
            <a:ext cx="6280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Щелкни левой кнопкой мыши по подходящей картинке</a:t>
            </a:r>
            <a:endParaRPr lang="ru-RU" i="1" dirty="0"/>
          </a:p>
        </p:txBody>
      </p:sp>
      <p:pic>
        <p:nvPicPr>
          <p:cNvPr id="11" name="Picture 8" descr="http://miranimashek.com/_ph/100/1/934367234.jpg"/>
          <p:cNvPicPr>
            <a:picLocks noChangeAspect="1" noChangeArrowheads="1" noCrop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066" y="2102643"/>
            <a:ext cx="1129660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1"/>
          <p:cNvSpPr txBox="1">
            <a:spLocks noChangeArrowheads="1"/>
          </p:cNvSpPr>
          <p:nvPr/>
        </p:nvSpPr>
        <p:spPr bwMode="auto">
          <a:xfrm>
            <a:off x="3325813" y="0"/>
            <a:ext cx="28527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600">
                <a:solidFill>
                  <a:srgbClr val="67C844"/>
                </a:solidFill>
              </a:rPr>
              <a:t>Расскажи-ка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423275" y="6137275"/>
            <a:ext cx="720725" cy="72072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5963" y="646113"/>
            <a:ext cx="5532437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Послушай рассказ и перескажи его по картинкам.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55976" y="863600"/>
            <a:ext cx="44276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endParaRPr lang="ru-RU" sz="16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just">
              <a:defRPr/>
            </a:pP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</a:rPr>
              <a:t>Три 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</a:rPr>
              <a:t>весны.</a:t>
            </a:r>
          </a:p>
          <a:p>
            <a:pPr algn="just">
              <a:defRPr/>
            </a:pPr>
            <a:endParaRPr lang="ru-RU" sz="1600" dirty="0">
              <a:solidFill>
                <a:schemeClr val="accent3">
                  <a:lumMod val="50000"/>
                </a:schemeClr>
              </a:solidFill>
            </a:endParaRPr>
          </a:p>
          <a:p>
            <a:pPr algn="just"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   У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природы три весны. </a:t>
            </a:r>
          </a:p>
          <a:p>
            <a:pPr algn="just">
              <a:defRPr/>
            </a:pP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  Первая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весна наступает в поле. Там быстро тает снег, потому что солнышку ничто не мешает. </a:t>
            </a:r>
            <a:endParaRPr lang="ru-RU" sz="16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just">
              <a:defRPr/>
            </a:pPr>
            <a:endParaRPr lang="ru-RU" sz="1600" dirty="0">
              <a:solidFill>
                <a:schemeClr val="accent3">
                  <a:lumMod val="50000"/>
                </a:schemeClr>
              </a:solidFill>
            </a:endParaRPr>
          </a:p>
          <a:p>
            <a:pPr algn="just">
              <a:defRPr/>
            </a:pP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  Вторая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весна наступает на реке. Лёд тает, трещит, раскалывается на части. </a:t>
            </a:r>
            <a:endParaRPr lang="ru-RU" sz="16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just">
              <a:defRPr/>
            </a:pPr>
            <a:endParaRPr lang="ru-RU" sz="1600" dirty="0">
              <a:solidFill>
                <a:schemeClr val="accent3">
                  <a:lumMod val="50000"/>
                </a:schemeClr>
              </a:solidFill>
            </a:endParaRPr>
          </a:p>
          <a:p>
            <a:pPr algn="just">
              <a:defRPr/>
            </a:pP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  Третья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весна наступает в лесу. Там снег тает медленно, потому что солнышку мешают деревья. Когда снег растает, лес оденется 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листвой.</a:t>
            </a:r>
            <a:endParaRPr lang="ru-RU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" name="Picture 4" descr="http://rewalls.com/large/201109/4627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13" y="1016000"/>
            <a:ext cx="318770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ttp://img.beta.rian.ru/images/36681/46/36681464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13" y="3700462"/>
            <a:ext cx="3187700" cy="209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http://www.petrovsk.net.ru/photo/priroda/thumbs/2_vesna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808" y="4737100"/>
            <a:ext cx="2683644" cy="2013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Ты большой Молодец!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Picture 8" descr="http://miranimashek.com/_ph/100/1/934367234.jpg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628800"/>
            <a:ext cx="4176464" cy="4488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50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1_vesna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презентации Весенняя капель</Template>
  <TotalTime>38</TotalTime>
  <Words>612</Words>
  <Application>Microsoft Office PowerPoint</Application>
  <PresentationFormat>Экран (4:3)</PresentationFormat>
  <Paragraphs>168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21_vesna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Ты большой Молодец!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NightMare</dc:creator>
  <cp:lastModifiedBy>NightMare</cp:lastModifiedBy>
  <cp:revision>6</cp:revision>
  <dcterms:created xsi:type="dcterms:W3CDTF">2020-04-21T18:30:23Z</dcterms:created>
  <dcterms:modified xsi:type="dcterms:W3CDTF">2020-04-21T19:10:13Z</dcterms:modified>
</cp:coreProperties>
</file>